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451" r:id="rId5"/>
    <p:sldId id="571" r:id="rId6"/>
    <p:sldId id="538" r:id="rId7"/>
    <p:sldId id="574" r:id="rId8"/>
    <p:sldId id="431" r:id="rId9"/>
    <p:sldId id="576" r:id="rId10"/>
    <p:sldId id="508" r:id="rId11"/>
    <p:sldId id="553"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71"/>
            <p14:sldId id="538"/>
            <p14:sldId id="574"/>
            <p14:sldId id="431"/>
            <p14:sldId id="576"/>
            <p14:sldId id="508"/>
            <p14:sldId id="553"/>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2" d="100"/>
          <a:sy n="72" d="100"/>
        </p:scale>
        <p:origin x="1056"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21-08-2018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21/08/2018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71824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3434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1371600" y="3276600"/>
            <a:ext cx="3505200" cy="2743200"/>
          </a:xfrm>
          <a:noFill/>
          <a:ln>
            <a:noFill/>
          </a:ln>
        </p:spPr>
        <p:style>
          <a:lnRef idx="2">
            <a:schemeClr val="accent2"/>
          </a:lnRef>
          <a:fillRef idx="1">
            <a:schemeClr val="lt1"/>
          </a:fillRef>
          <a:effectRef idx="0">
            <a:schemeClr val="accent2"/>
          </a:effectRef>
          <a:fontRef idx="minor">
            <a:schemeClr val="dk1"/>
          </a:fontRef>
        </p:style>
        <p:txBody>
          <a:bodyPr/>
          <a:lstStyle/>
          <a:p>
            <a:pPr lvl="0"/>
            <a:r>
              <a:rPr lang="en-US" sz="2800" b="1" dirty="0" smtClean="0"/>
              <a:t/>
            </a:r>
            <a:br>
              <a:rPr lang="en-US" sz="2800" b="1" dirty="0" smtClean="0"/>
            </a:br>
            <a:r>
              <a:rPr lang="en-US" sz="2800" b="1" dirty="0"/>
              <a:t/>
            </a:r>
            <a:br>
              <a:rPr lang="en-US" sz="2800" b="1" dirty="0"/>
            </a:br>
            <a:r>
              <a:rPr lang="en-US" sz="2800" b="1" dirty="0" smtClean="0"/>
              <a:t>ASHWIN R</a:t>
            </a:r>
            <a:br>
              <a:rPr lang="en-US" sz="2800" b="1" dirty="0" smtClean="0"/>
            </a:br>
            <a:r>
              <a:rPr lang="en-US" sz="2800" b="1" dirty="0" smtClean="0"/>
              <a:t>[153016]</a:t>
            </a:r>
            <a:br>
              <a:rPr lang="en-US" sz="2800" b="1" dirty="0" smtClean="0"/>
            </a:br>
            <a:r>
              <a:rPr lang="en-US" sz="2800" b="1" dirty="0" smtClean="0"/>
              <a:t/>
            </a:r>
            <a:br>
              <a:rPr lang="en-US" sz="2800" b="1" dirty="0" smtClean="0"/>
            </a:br>
            <a:r>
              <a:rPr lang="en-US" sz="2800" dirty="0">
                <a:latin typeface="Comic Sans MS" panose="030F0702030302020204" pitchFamily="66" charset="0"/>
              </a:rPr>
              <a:t>Training Room 4</a:t>
            </a:r>
            <a:br>
              <a:rPr lang="en-US" sz="2800" dirty="0">
                <a:latin typeface="Comic Sans MS" panose="030F0702030302020204" pitchFamily="66" charset="0"/>
              </a:rPr>
            </a:br>
            <a:r>
              <a:rPr lang="en-US" sz="2800" dirty="0">
                <a:latin typeface="Comic Sans MS" panose="030F0702030302020204" pitchFamily="66" charset="0"/>
              </a:rPr>
              <a:t>	Capgemini MIPL</a:t>
            </a:r>
            <a:br>
              <a:rPr lang="en-US" sz="2800" dirty="0">
                <a:latin typeface="Comic Sans MS" panose="030F0702030302020204" pitchFamily="66" charset="0"/>
              </a:rPr>
            </a:br>
            <a:r>
              <a:rPr lang="en-US" sz="2800" dirty="0">
                <a:latin typeface="Comic Sans MS" panose="030F0702030302020204" pitchFamily="66" charset="0"/>
              </a:rPr>
              <a:t>	Chennai</a:t>
            </a:r>
            <a:br>
              <a:rPr lang="en-US" sz="2800" dirty="0">
                <a:latin typeface="Comic Sans MS" panose="030F0702030302020204" pitchFamily="66" charset="0"/>
              </a:rPr>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endParaRPr lang="en-US" sz="20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4294967295"/>
          </p:nvPr>
        </p:nvSpPr>
        <p:spPr>
          <a:xfrm>
            <a:off x="880974" y="3276600"/>
            <a:ext cx="10896600" cy="3870325"/>
          </a:xfrm>
        </p:spPr>
        <p:txBody>
          <a:bodyPr>
            <a:normAutofit/>
          </a:bodyPr>
          <a:lstStyle/>
          <a:p>
            <a:pPr lvl="0">
              <a:buFont typeface="Arial" pitchFamily="34" charset="0"/>
              <a:buChar char="•"/>
            </a:pPr>
            <a:r>
              <a:rPr lang="en-US" sz="2000" b="1" dirty="0" smtClean="0"/>
              <a:t> </a:t>
            </a:r>
            <a:r>
              <a:rPr lang="en-US" sz="2000" b="1" dirty="0" smtClean="0"/>
              <a:t>Merchant Validation</a:t>
            </a:r>
            <a:endParaRPr lang="en-US" sz="2000" b="1" dirty="0" smtClean="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t>Merchant Validation:</a:t>
            </a:r>
            <a:endParaRPr lang="en-US" sz="3600" dirty="0" smtClean="0"/>
          </a:p>
          <a:p>
            <a:endParaRPr lang="en-US" sz="2800" dirty="0" smtClean="0"/>
          </a:p>
          <a:p>
            <a:pPr algn="just">
              <a:lnSpc>
                <a:spcPct val="150000"/>
              </a:lnSpc>
              <a:buFont typeface="Arial" pitchFamily="34" charset="0"/>
              <a:buChar char="•"/>
            </a:pPr>
            <a:r>
              <a:rPr lang="en-US" sz="2400" dirty="0" smtClean="0"/>
              <a:t>Admin gets the list of new merchants who are registered and waiting for approval</a:t>
            </a:r>
            <a:r>
              <a:rPr lang="en-US" sz="2400" dirty="0" smtClean="0"/>
              <a:t>.</a:t>
            </a:r>
            <a:endParaRPr lang="en-US" sz="2400" dirty="0" smtClean="0"/>
          </a:p>
          <a:p>
            <a:pPr algn="just">
              <a:lnSpc>
                <a:spcPct val="150000"/>
              </a:lnSpc>
              <a:buFont typeface="Arial" pitchFamily="34" charset="0"/>
              <a:buChar char="•"/>
            </a:pPr>
            <a:r>
              <a:rPr lang="en-US" sz="2400" dirty="0" smtClean="0"/>
              <a:t>Merchant details list is displayed to the admin in the validation page.</a:t>
            </a:r>
            <a:endParaRPr lang="en-US" sz="2400" dirty="0" smtClean="0"/>
          </a:p>
          <a:p>
            <a:pPr algn="just">
              <a:lnSpc>
                <a:spcPct val="150000"/>
              </a:lnSpc>
              <a:buFont typeface="Arial" pitchFamily="34" charset="0"/>
              <a:buChar char="•"/>
            </a:pPr>
            <a:r>
              <a:rPr lang="en-US" sz="2400" dirty="0" smtClean="0"/>
              <a:t>The admin can review the details and decide on whether to approve them or decline their request</a:t>
            </a:r>
            <a:r>
              <a:rPr lang="en-US" sz="2400" dirty="0" smtClean="0"/>
              <a:t>.</a:t>
            </a:r>
            <a:endParaRPr lang="en-US" sz="2400" dirty="0" smtClean="0"/>
          </a:p>
          <a:p>
            <a:pPr algn="just">
              <a:lnSpc>
                <a:spcPct val="150000"/>
              </a:lnSpc>
              <a:buFont typeface="Arial" pitchFamily="34" charset="0"/>
              <a:buChar char="•"/>
            </a:pPr>
            <a:r>
              <a:rPr lang="en-US" sz="2400" dirty="0" smtClean="0"/>
              <a:t>The declined merchants are removed from the table.</a:t>
            </a:r>
          </a:p>
          <a:p>
            <a:pPr algn="just">
              <a:lnSpc>
                <a:spcPct val="150000"/>
              </a:lnSpc>
              <a:buFont typeface="Arial" pitchFamily="34" charset="0"/>
              <a:buChar char="•"/>
            </a:pPr>
            <a:r>
              <a:rPr lang="en-US" sz="2400" dirty="0" smtClean="0"/>
              <a:t>Tables interacted with is </a:t>
            </a:r>
            <a:r>
              <a:rPr lang="en-US" sz="2400" b="1" dirty="0" smtClean="0"/>
              <a:t>M</a:t>
            </a:r>
            <a:r>
              <a:rPr lang="en-US" sz="2400" b="1" dirty="0" smtClean="0"/>
              <a:t>erchant </a:t>
            </a:r>
            <a:r>
              <a:rPr lang="en-US" sz="2400" dirty="0" smtClean="0"/>
              <a:t>and the associated </a:t>
            </a:r>
            <a:r>
              <a:rPr lang="en-US" sz="2400" b="1" dirty="0" smtClean="0"/>
              <a:t>Address </a:t>
            </a:r>
            <a:r>
              <a:rPr lang="en-US" sz="2400" dirty="0" smtClean="0"/>
              <a:t>table</a:t>
            </a:r>
            <a:r>
              <a:rPr lang="en-US" sz="2400" dirty="0" smtClean="0"/>
              <a:t>.</a:t>
            </a:r>
            <a:endParaRPr lang="en-US" sz="2400" dirty="0" smtClean="0"/>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pt-PT" dirty="0" smtClean="0"/>
              <a:t>Address</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a:xfrm>
            <a:off x="762000" y="3810000"/>
            <a:ext cx="2874219" cy="2514599"/>
          </a:xfrm>
        </p:spPr>
        <p:txBody>
          <a:bodyPr/>
          <a:lstStyle/>
          <a:p>
            <a:pPr>
              <a:buFont typeface="Arial" pitchFamily="34" charset="0"/>
              <a:buChar char="•"/>
            </a:pPr>
            <a:r>
              <a:rPr lang="pt-PT" dirty="0" smtClean="0"/>
              <a:t>Address Id</a:t>
            </a:r>
            <a:endParaRPr lang="pt-PT" dirty="0" smtClean="0"/>
          </a:p>
          <a:p>
            <a:pPr>
              <a:buFont typeface="Arial" pitchFamily="34" charset="0"/>
              <a:buChar char="•"/>
            </a:pPr>
            <a:r>
              <a:rPr lang="pt-PT" dirty="0" smtClean="0"/>
              <a:t>Street</a:t>
            </a:r>
            <a:endParaRPr lang="pt-PT" dirty="0" smtClean="0"/>
          </a:p>
          <a:p>
            <a:pPr>
              <a:buFont typeface="Arial" pitchFamily="34" charset="0"/>
              <a:buChar char="•"/>
            </a:pPr>
            <a:r>
              <a:rPr lang="pt-PT" dirty="0" smtClean="0"/>
              <a:t>State</a:t>
            </a:r>
            <a:endParaRPr lang="pt-PT" dirty="0" smtClean="0"/>
          </a:p>
          <a:p>
            <a:pPr>
              <a:buFont typeface="Arial" pitchFamily="34" charset="0"/>
              <a:buChar char="•"/>
            </a:pPr>
            <a:r>
              <a:rPr lang="pt-PT" dirty="0" smtClean="0"/>
              <a:t>Country</a:t>
            </a:r>
            <a:endParaRPr lang="pt-PT" dirty="0" smtClean="0"/>
          </a:p>
          <a:p>
            <a:pPr>
              <a:buFont typeface="Arial" pitchFamily="34" charset="0"/>
              <a:buChar char="•"/>
            </a:pPr>
            <a:r>
              <a:rPr lang="pt-PT" dirty="0" smtClean="0"/>
              <a:t>Zipcode</a:t>
            </a:r>
            <a:endParaRPr lang="pt-PT" dirty="0" smtClean="0"/>
          </a:p>
          <a:p>
            <a:pPr>
              <a:buFont typeface="Arial" pitchFamily="34" charset="0"/>
              <a:buChar char="•"/>
            </a:pPr>
            <a:r>
              <a:rPr lang="pt-PT" dirty="0" smtClean="0"/>
              <a:t>Merchant Id (Foreign Key)</a:t>
            </a:r>
            <a:endParaRPr lang="pt-PT" dirty="0" smtClean="0"/>
          </a:p>
          <a:p>
            <a:endParaRPr lang="pt-PT" dirty="0" smtClean="0"/>
          </a:p>
          <a:p>
            <a:pPr>
              <a:buFont typeface="Arial" pitchFamily="34" charset="0"/>
              <a:buChar char="•"/>
            </a:pP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a:xfrm>
            <a:off x="4666878" y="3809999"/>
            <a:ext cx="2874219" cy="2514599"/>
          </a:xfrm>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p>
          <a:p>
            <a:pPr>
              <a:buFont typeface="Arial" pitchFamily="34" charset="0"/>
              <a:buChar char="•"/>
            </a:pPr>
            <a:r>
              <a:rPr lang="pt-PT" dirty="0" smtClean="0"/>
              <a:t>Phone Number</a:t>
            </a:r>
          </a:p>
          <a:p>
            <a:pPr>
              <a:buFont typeface="Arial" pitchFamily="34" charset="0"/>
              <a:buChar char="•"/>
            </a:pPr>
            <a:r>
              <a:rPr lang="pt-PT" dirty="0" smtClean="0"/>
              <a:t>Is Active</a:t>
            </a:r>
          </a:p>
          <a:p>
            <a:pPr>
              <a:buFont typeface="Arial" pitchFamily="34" charset="0"/>
              <a:buChar char="•"/>
            </a:pPr>
            <a:r>
              <a:rPr lang="pt-PT" dirty="0" smtClean="0"/>
              <a:t>Is Certified</a:t>
            </a:r>
          </a:p>
          <a:p>
            <a:pPr>
              <a:buFont typeface="Arial" pitchFamily="34" charset="0"/>
              <a:buChar char="•"/>
            </a:pPr>
            <a:endParaRPr lang="pt-PT" dirty="0"/>
          </a:p>
        </p:txBody>
      </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8193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7</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35"/>
          </p:nvPr>
        </p:nvSpPr>
        <p:spPr/>
        <p:txBody>
          <a:bodyPr/>
          <a:lstStyle/>
          <a:p>
            <a:r>
              <a:rPr lang="en-US" dirty="0" smtClean="0"/>
              <a:t>1</a:t>
            </a:r>
            <a:endParaRPr lang="en-US" dirty="0"/>
          </a:p>
        </p:txBody>
      </p:sp>
      <p:sp>
        <p:nvSpPr>
          <p:cNvPr id="18" name="Text Placeholder 17"/>
          <p:cNvSpPr>
            <a:spLocks noGrp="1"/>
          </p:cNvSpPr>
          <p:nvPr>
            <p:ph type="body" sz="quarter" idx="36"/>
          </p:nvPr>
        </p:nvSpPr>
        <p:spPr/>
        <p:txBody>
          <a:bodyPr/>
          <a:lstStyle/>
          <a:p>
            <a:r>
              <a:rPr lang="en-US" dirty="0" smtClean="0"/>
              <a:t>2</a:t>
            </a:r>
            <a:endParaRPr lang="en-US" dirty="0"/>
          </a:p>
        </p:txBody>
      </p:sp>
      <p:sp>
        <p:nvSpPr>
          <p:cNvPr id="19" name="Text Placeholder 18"/>
          <p:cNvSpPr>
            <a:spLocks noGrp="1"/>
          </p:cNvSpPr>
          <p:nvPr>
            <p:ph type="body" sz="quarter" idx="37"/>
          </p:nvPr>
        </p:nvSpPr>
        <p:spPr/>
        <p:txBody>
          <a:bodyPr/>
          <a:lstStyle/>
          <a:p>
            <a:r>
              <a:rPr lang="en-US" dirty="0" smtClean="0"/>
              <a:t>3</a:t>
            </a:r>
            <a:endParaRPr lang="en-US" dirty="0"/>
          </a:p>
        </p:txBody>
      </p:sp>
      <p:sp>
        <p:nvSpPr>
          <p:cNvPr id="25" name="Text Placeholder 24"/>
          <p:cNvSpPr>
            <a:spLocks noGrp="1"/>
          </p:cNvSpPr>
          <p:nvPr>
            <p:ph type="body" sz="quarter" idx="32"/>
          </p:nvPr>
        </p:nvSpPr>
        <p:spPr/>
        <p:txBody>
          <a:bodyPr/>
          <a:lstStyle/>
          <a:p>
            <a:r>
              <a:rPr lang="en-US" dirty="0" smtClean="0"/>
              <a:t>Admin gets the list of merchants waiting for validation.</a:t>
            </a:r>
            <a:endParaRPr lang="en-US" dirty="0"/>
          </a:p>
        </p:txBody>
      </p:sp>
      <p:sp>
        <p:nvSpPr>
          <p:cNvPr id="27" name="Text Placeholder 26"/>
          <p:cNvSpPr>
            <a:spLocks noGrp="1"/>
          </p:cNvSpPr>
          <p:nvPr>
            <p:ph type="body" sz="quarter" idx="40"/>
          </p:nvPr>
        </p:nvSpPr>
        <p:spPr/>
        <p:txBody>
          <a:bodyPr/>
          <a:lstStyle/>
          <a:p>
            <a:r>
              <a:rPr lang="en-US" dirty="0" smtClean="0"/>
              <a:t>Admin can approve or decline the request.</a:t>
            </a:r>
            <a:endParaRPr lang="en-US" dirty="0"/>
          </a:p>
        </p:txBody>
      </p:sp>
      <p:sp>
        <p:nvSpPr>
          <p:cNvPr id="28" name="TextBox 27"/>
          <p:cNvSpPr txBox="1"/>
          <p:nvPr/>
        </p:nvSpPr>
        <p:spPr>
          <a:xfrm>
            <a:off x="533400" y="1066800"/>
            <a:ext cx="2133600" cy="830997"/>
          </a:xfrm>
          <a:prstGeom prst="rect">
            <a:avLst/>
          </a:prstGeom>
          <a:noFill/>
        </p:spPr>
        <p:txBody>
          <a:bodyPr wrap="square" rtlCol="0">
            <a:spAutoFit/>
          </a:bodyPr>
          <a:lstStyle/>
          <a:p>
            <a:r>
              <a:rPr lang="en-US" sz="2400" b="1" dirty="0" smtClean="0">
                <a:solidFill>
                  <a:schemeClr val="bg1"/>
                </a:solidFill>
              </a:rPr>
              <a:t>Merchant Validation</a:t>
            </a:r>
            <a:endParaRPr lang="en-US" sz="2400" b="1" dirty="0">
              <a:solidFill>
                <a:schemeClr val="bg1"/>
              </a:solidFill>
            </a:endParaRPr>
          </a:p>
        </p:txBody>
      </p:sp>
      <p:sp>
        <p:nvSpPr>
          <p:cNvPr id="31" name="TextBox 30"/>
          <p:cNvSpPr txBox="1"/>
          <p:nvPr/>
        </p:nvSpPr>
        <p:spPr>
          <a:xfrm>
            <a:off x="7162800" y="5029200"/>
            <a:ext cx="4572000" cy="523220"/>
          </a:xfrm>
          <a:prstGeom prst="rect">
            <a:avLst/>
          </a:prstGeom>
          <a:noFill/>
        </p:spPr>
        <p:txBody>
          <a:bodyPr wrap="square" rtlCol="0">
            <a:spAutoFit/>
          </a:bodyPr>
          <a:lstStyle/>
          <a:p>
            <a:r>
              <a:rPr lang="en-US" sz="1400" dirty="0" smtClean="0"/>
              <a:t>After checking all constraints, </a:t>
            </a:r>
            <a:r>
              <a:rPr lang="en-US" sz="1400" dirty="0" smtClean="0"/>
              <a:t>the decision will be made.</a:t>
            </a:r>
            <a:endParaRPr lang="en-US" sz="1400" dirty="0"/>
          </a:p>
        </p:txBody>
      </p: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val="1727590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471</TotalTime>
  <Words>396</Words>
  <Application>Microsoft Office PowerPoint</Application>
  <PresentationFormat>Widescreen</PresentationFormat>
  <Paragraphs>97</Paragraphs>
  <Slides>9</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9</vt:i4>
      </vt:variant>
    </vt:vector>
  </HeadingPairs>
  <TitlesOfParts>
    <vt:vector size="20" baseType="lpstr">
      <vt:lpstr>Arial</vt:lpstr>
      <vt:lpstr>Calibri</vt:lpstr>
      <vt:lpstr>Comic Sans MS</vt:lpstr>
      <vt:lpstr>Georgia</vt:lpstr>
      <vt:lpstr>Mangal</vt:lpstr>
      <vt:lpstr>Verdana</vt:lpstr>
      <vt:lpstr>Wingdings</vt:lpstr>
      <vt:lpstr>Capgemini 2017_Cover slides</vt:lpstr>
      <vt:lpstr>Section slides</vt:lpstr>
      <vt:lpstr>Content Layouts</vt:lpstr>
      <vt:lpstr>Content and Image Layouts</vt:lpstr>
      <vt:lpstr>  ASHWIN R [153016]  Training Room 4  Capgemini MIPL  Chennai     </vt:lpstr>
      <vt:lpstr>PowerPoint Presentation</vt:lpstr>
      <vt:lpstr>PowerPoint Presentation</vt:lpstr>
      <vt:lpstr>PowerPoint Presentation</vt:lpstr>
      <vt:lpstr>Tables used</vt:lpstr>
      <vt:lpstr>PowerPoint Presentation</vt:lpstr>
      <vt:lpstr>PowerPoint Presentation</vt:lpstr>
      <vt:lpstr>  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R, ASHWIN</cp:lastModifiedBy>
  <cp:revision>58</cp:revision>
  <dcterms:created xsi:type="dcterms:W3CDTF">2017-10-18T10:34:16Z</dcterms:created>
  <dcterms:modified xsi:type="dcterms:W3CDTF">2018-08-21T09:44:19Z</dcterms:modified>
</cp:coreProperties>
</file>